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notesMasterIdLst>
    <p:notesMasterId r:id="rId23"/>
  </p:notesMasterIdLst>
  <p:handoutMasterIdLst>
    <p:handoutMasterId r:id="rId24"/>
  </p:handoutMasterIdLst>
  <p:sldIdLst>
    <p:sldId id="268" r:id="rId2"/>
    <p:sldId id="286" r:id="rId3"/>
    <p:sldId id="269" r:id="rId4"/>
    <p:sldId id="270" r:id="rId5"/>
    <p:sldId id="271" r:id="rId6"/>
    <p:sldId id="278" r:id="rId7"/>
    <p:sldId id="279" r:id="rId8"/>
    <p:sldId id="280" r:id="rId9"/>
    <p:sldId id="285" r:id="rId10"/>
    <p:sldId id="272" r:id="rId11"/>
    <p:sldId id="288" r:id="rId12"/>
    <p:sldId id="273" r:id="rId13"/>
    <p:sldId id="274" r:id="rId14"/>
    <p:sldId id="276" r:id="rId15"/>
    <p:sldId id="289" r:id="rId16"/>
    <p:sldId id="287" r:id="rId17"/>
    <p:sldId id="277" r:id="rId18"/>
    <p:sldId id="281" r:id="rId19"/>
    <p:sldId id="282" r:id="rId20"/>
    <p:sldId id="283" r:id="rId21"/>
    <p:sldId id="284" r:id="rId2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2" d="100"/>
          <a:sy n="62" d="100"/>
        </p:scale>
        <p:origin x="150" y="114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10/2/2018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10/2/2018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invGray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76B7-5811-4114-8A95-998148FFD529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077A-EF7A-41AA-8976-110EB7416C60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79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912B-6681-4BDF-AE10-F59636249FF3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8E22-D0BA-4CB4-9C32-B27533199514}" type="datetime1">
              <a:rPr lang="en-US" smtClean="0"/>
              <a:t>10/2/2018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180A9-7A83-412D-A8AC-5AF60A8AA507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5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A563DF0-FDDF-4143-9D8C-6AF41892E174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83F9-4677-4C31-8407-7919061A580B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39A6-3450-434F-A872-BEE63F7EB093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BB1C-FA00-4171-BA31-4C5E719472F3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8610-5B57-4C6B-BF9F-F5397A1F60B8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F3DD-8B6D-46AA-BCA9-242D4EF63DDF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1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1AE9-3D4A-4A08-B03D-DC6D2ADF5464}" type="datetime1">
              <a:rPr lang="en-US" smtClean="0"/>
              <a:t>10/2/2018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8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5C6E67D0-0200-42BE-A0B2-78C70FBBB312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epts.dyc.edu/learningcenter/owl/comma_placement.htm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stol.ac.uk/arts/exercises/grammar/grammar_tutorial/page_45.ht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Grammar #1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2412" y="5029200"/>
            <a:ext cx="9448799" cy="838200"/>
          </a:xfrm>
        </p:spPr>
        <p:txBody>
          <a:bodyPr>
            <a:normAutofit/>
          </a:bodyPr>
          <a:lstStyle/>
          <a:p>
            <a:r>
              <a:rPr lang="en-US" sz="3600" dirty="0"/>
              <a:t>PUNCTUATION | semi-colons | colons| commas</a:t>
            </a:r>
          </a:p>
        </p:txBody>
      </p:sp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40659"/>
            <a:ext cx="3052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COLONS  :</a:t>
            </a:r>
          </a:p>
        </p:txBody>
      </p:sp>
      <p:sp>
        <p:nvSpPr>
          <p:cNvPr id="4" name="Oval 3"/>
          <p:cNvSpPr/>
          <p:nvPr/>
        </p:nvSpPr>
        <p:spPr>
          <a:xfrm>
            <a:off x="2513012" y="457200"/>
            <a:ext cx="685800" cy="770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5" name="TextBox 4"/>
          <p:cNvSpPr txBox="1"/>
          <p:nvPr/>
        </p:nvSpPr>
        <p:spPr>
          <a:xfrm>
            <a:off x="0" y="1263989"/>
            <a:ext cx="12188824" cy="4401205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The colon signals to the reader that information—a list, definition, explanation, concise summary—is about to follow. HINT: A full sentence usually precedes a colon.  </a:t>
            </a:r>
          </a:p>
          <a:p>
            <a:endParaRPr lang="en-US" sz="2800" b="1" dirty="0">
              <a:solidFill>
                <a:srgbClr val="7030A0"/>
              </a:solidFill>
            </a:endParaRPr>
          </a:p>
          <a:p>
            <a:r>
              <a:rPr lang="en-US" sz="2800" b="1" dirty="0">
                <a:solidFill>
                  <a:srgbClr val="7030A0"/>
                </a:solidFill>
              </a:rPr>
              <a:t>CHECK: 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7030A0"/>
                </a:solidFill>
              </a:rPr>
              <a:t>once you put in a colon check what comes before it; is it a noun?  Then you are probably correct to use the colon. 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7030A0"/>
                </a:solidFill>
              </a:rPr>
              <a:t>If it’s not a noun, ask yourself if any punctuation is really needed or if what comes after the colon interrupts the sentence (thereby requiring punctuation).  Is a noun implied?  See next slide for an example.</a:t>
            </a:r>
          </a:p>
        </p:txBody>
      </p:sp>
    </p:spTree>
    <p:extLst>
      <p:ext uri="{BB962C8B-B14F-4D97-AF65-F5344CB8AC3E}">
        <p14:creationId xmlns:p14="http://schemas.microsoft.com/office/powerpoint/2010/main" val="300509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B41856-3081-40B3-80BD-2B8BC1594AEA}"/>
              </a:ext>
            </a:extLst>
          </p:cNvPr>
          <p:cNvSpPr txBox="1"/>
          <p:nvPr/>
        </p:nvSpPr>
        <p:spPr>
          <a:xfrm>
            <a:off x="-153988" y="1038919"/>
            <a:ext cx="12154553" cy="5693866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INCORRECT: </a:t>
            </a:r>
            <a:r>
              <a:rPr lang="en-US" sz="2800" b="1" dirty="0"/>
              <a:t>Your instructions include the following steps, read the book, solve the equations, and check your answers.</a:t>
            </a:r>
          </a:p>
          <a:p>
            <a:pPr lvl="2"/>
            <a:r>
              <a:rPr lang="en-US" sz="2800" b="1" dirty="0">
                <a:solidFill>
                  <a:srgbClr val="C00000"/>
                </a:solidFill>
              </a:rPr>
              <a:t>Why is it incorrect?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1" dirty="0"/>
              <a:t>A list of instructions comes after the word “follows,” so the colon, not the comma, should signal that to the reader. CHECK: “steps” is a noun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r>
              <a:rPr lang="en-US" sz="2800" b="1" dirty="0">
                <a:solidFill>
                  <a:srgbClr val="C00000"/>
                </a:solidFill>
              </a:rPr>
              <a:t>INCORRECT: </a:t>
            </a:r>
            <a:r>
              <a:rPr lang="en-US" sz="2800" b="1" dirty="0"/>
              <a:t>Your instructions include the following, read the book, solve the equations, and check your answers.</a:t>
            </a:r>
          </a:p>
          <a:p>
            <a:pPr lvl="2"/>
            <a:r>
              <a:rPr lang="en-US" sz="2800" b="1" dirty="0">
                <a:solidFill>
                  <a:srgbClr val="C00000"/>
                </a:solidFill>
              </a:rPr>
              <a:t>Why is it incorrect?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1" dirty="0"/>
              <a:t>A list of instructions comes after the word “follows,” so the colon, not the comma, should signal that to the reader. CHECK: the list interrupts the sentence’s fluency.  Also, following “instructions” </a:t>
            </a:r>
            <a:r>
              <a:rPr lang="en-US" sz="2800" b="1"/>
              <a:t>is implied.</a:t>
            </a:r>
            <a:endParaRPr lang="en-US" sz="2800" b="1" dirty="0"/>
          </a:p>
          <a:p>
            <a:pPr marL="344488" lvl="2" indent="-179388"/>
            <a:endParaRPr lang="en-US" sz="2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9CE41F-849A-497C-AF9B-4ED43660BF59}"/>
              </a:ext>
            </a:extLst>
          </p:cNvPr>
          <p:cNvSpPr/>
          <p:nvPr/>
        </p:nvSpPr>
        <p:spPr>
          <a:xfrm>
            <a:off x="0" y="340659"/>
            <a:ext cx="3052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COLONS  :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CF53CD0-3DC9-458E-AF72-8FA0D48CC3EA}"/>
              </a:ext>
            </a:extLst>
          </p:cNvPr>
          <p:cNvSpPr/>
          <p:nvPr/>
        </p:nvSpPr>
        <p:spPr>
          <a:xfrm>
            <a:off x="6094412" y="3466752"/>
            <a:ext cx="2529929" cy="8382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CFF6632-1315-45BD-B644-6CE2088D4BF1}"/>
              </a:ext>
            </a:extLst>
          </p:cNvPr>
          <p:cNvSpPr/>
          <p:nvPr/>
        </p:nvSpPr>
        <p:spPr>
          <a:xfrm>
            <a:off x="7161212" y="844889"/>
            <a:ext cx="2529929" cy="8382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11375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81000"/>
            <a:ext cx="9875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How can the colon issue be fixed?</a:t>
            </a:r>
          </a:p>
        </p:txBody>
      </p:sp>
      <p:sp>
        <p:nvSpPr>
          <p:cNvPr id="4" name="Rectangle 3"/>
          <p:cNvSpPr/>
          <p:nvPr/>
        </p:nvSpPr>
        <p:spPr>
          <a:xfrm>
            <a:off x="150812" y="1335706"/>
            <a:ext cx="1188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INCORRECT</a:t>
            </a:r>
            <a:r>
              <a:rPr lang="en-US" sz="2800" b="1" dirty="0"/>
              <a:t>:  Your instructions are as follows, read the book, solve the equations, and check your answers.</a:t>
            </a:r>
          </a:p>
          <a:p>
            <a:endParaRPr lang="en-US" sz="2800" b="1" dirty="0"/>
          </a:p>
          <a:p>
            <a:r>
              <a:rPr lang="en-US" sz="2800" b="1" dirty="0">
                <a:solidFill>
                  <a:srgbClr val="7030A0"/>
                </a:solidFill>
              </a:rPr>
              <a:t>Change the comma to a </a:t>
            </a:r>
            <a:r>
              <a:rPr lang="en-US" sz="2800" b="1" dirty="0" err="1">
                <a:solidFill>
                  <a:srgbClr val="7030A0"/>
                </a:solidFill>
              </a:rPr>
              <a:t>colon</a:t>
            </a:r>
            <a:r>
              <a:rPr lang="en-US" sz="2800" b="1" dirty="0" err="1">
                <a:sym typeface="Wingdings" panose="05000000000000000000" pitchFamily="2" charset="2"/>
              </a:rPr>
              <a:t></a:t>
            </a:r>
            <a:r>
              <a:rPr lang="en-US" sz="2800" b="1" dirty="0" err="1"/>
              <a:t>Your</a:t>
            </a:r>
            <a:r>
              <a:rPr lang="en-US" sz="2800" b="1" dirty="0"/>
              <a:t> instructions are as follows: read the book, solve the equations, and check your answers.</a:t>
            </a:r>
          </a:p>
          <a:p>
            <a:endParaRPr lang="en-US" sz="2800" b="1" dirty="0"/>
          </a:p>
        </p:txBody>
      </p:sp>
      <p:sp>
        <p:nvSpPr>
          <p:cNvPr id="5" name="Oval 4"/>
          <p:cNvSpPr/>
          <p:nvPr/>
        </p:nvSpPr>
        <p:spPr>
          <a:xfrm>
            <a:off x="5637212" y="1219200"/>
            <a:ext cx="1295400" cy="8382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6" name="Oval 5"/>
          <p:cNvSpPr/>
          <p:nvPr/>
        </p:nvSpPr>
        <p:spPr>
          <a:xfrm>
            <a:off x="8456612" y="2514600"/>
            <a:ext cx="1295400" cy="762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01580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612" y="271582"/>
            <a:ext cx="12114213" cy="6586418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PRACTICE:  Number down on your scrap paper 1-5.  Label each “C” for correct or “I” for incorrect.  Talk through how to fix them.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b="1" dirty="0"/>
              <a:t>I love summer activities: swimming, camping, surfing, and bicycling.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b="1" dirty="0"/>
              <a:t>The chef’s signature dish includes: grilled chicken, pineapple, spices, and watermelon.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b="1" dirty="0"/>
              <a:t>In order to write a good essay, you must: pre-write, draft, and revise.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b="1" dirty="0"/>
              <a:t>I am sick and tired of your bad habits: leaving dirty clothes everywhere, piling dishes in the sink, and drinking straight from the milk carton.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b="1" dirty="0"/>
              <a:t>This is what I want for lunch: a slice of pizza and a Pepsi.</a:t>
            </a:r>
          </a:p>
          <a:p>
            <a:pPr marL="514350" indent="-514350">
              <a:buAutoNum type="arabicPeriod"/>
            </a:pPr>
            <a:endParaRPr lang="en-US" sz="3200" dirty="0"/>
          </a:p>
          <a:p>
            <a:pPr marL="514350" indent="-514350"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76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0812" y="609600"/>
            <a:ext cx="1181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Possible answers: </a:t>
            </a:r>
          </a:p>
          <a:p>
            <a:endParaRPr lang="en-US" sz="3200" dirty="0"/>
          </a:p>
          <a:p>
            <a:pPr marL="514350" indent="-514350">
              <a:buAutoNum type="arabicPeriod" startAt="2"/>
            </a:pPr>
            <a:r>
              <a:rPr lang="en-US" sz="3200" b="1" dirty="0"/>
              <a:t>Delete any punctuation.</a:t>
            </a:r>
          </a:p>
          <a:p>
            <a:r>
              <a:rPr lang="en-US" sz="3200" b="1" dirty="0"/>
              <a:t>2.  The chef’s signature dish includes all of the following ingredients:   </a:t>
            </a:r>
          </a:p>
          <a:p>
            <a:r>
              <a:rPr lang="en-US" sz="3200" b="1" dirty="0"/>
              <a:t>     grilled chicken, pineapple, spices, and watermelon.</a:t>
            </a:r>
          </a:p>
          <a:p>
            <a:endParaRPr lang="en-US" sz="3200" b="1" dirty="0"/>
          </a:p>
          <a:p>
            <a:pPr marL="514350" indent="-514350">
              <a:buAutoNum type="arabicPeriod" startAt="3"/>
            </a:pPr>
            <a:r>
              <a:rPr lang="en-US" sz="3200" b="1" dirty="0"/>
              <a:t>Delete any punctuation</a:t>
            </a:r>
          </a:p>
          <a:p>
            <a:r>
              <a:rPr lang="en-US" sz="3200" b="1" dirty="0"/>
              <a:t>3.  In order to write a good essay, you must complete these steps: </a:t>
            </a:r>
          </a:p>
          <a:p>
            <a:r>
              <a:rPr lang="en-US" sz="3200" b="1" dirty="0"/>
              <a:t>      pre-write, draft, and revise.</a:t>
            </a:r>
          </a:p>
        </p:txBody>
      </p:sp>
    </p:spTree>
    <p:extLst>
      <p:ext uri="{BB962C8B-B14F-4D97-AF65-F5344CB8AC3E}">
        <p14:creationId xmlns:p14="http://schemas.microsoft.com/office/powerpoint/2010/main" val="26377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9AA1-0061-49F8-B0EB-5BFAF11E1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643" y="1447800"/>
            <a:ext cx="9143538" cy="1828800"/>
          </a:xfrm>
        </p:spPr>
        <p:txBody>
          <a:bodyPr>
            <a:noAutofit/>
          </a:bodyPr>
          <a:lstStyle/>
          <a:p>
            <a:r>
              <a:rPr lang="en-US" sz="4400" b="1" dirty="0"/>
              <a:t>Go to teacher page and click on link to practice online!</a:t>
            </a:r>
          </a:p>
        </p:txBody>
      </p:sp>
    </p:spTree>
    <p:extLst>
      <p:ext uri="{BB962C8B-B14F-4D97-AF65-F5344CB8AC3E}">
        <p14:creationId xmlns:p14="http://schemas.microsoft.com/office/powerpoint/2010/main" val="383516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COMMAS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529" y="3581400"/>
            <a:ext cx="1512811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45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8600"/>
            <a:ext cx="37322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COMMAS  ,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83278C-9AAC-4D03-9507-D933737261C4}"/>
              </a:ext>
            </a:extLst>
          </p:cNvPr>
          <p:cNvSpPr txBox="1"/>
          <p:nvPr/>
        </p:nvSpPr>
        <p:spPr>
          <a:xfrm>
            <a:off x="4418012" y="477625"/>
            <a:ext cx="8305800" cy="646331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>
                <a:hlinkClick r:id="rId2"/>
              </a:rPr>
              <a:t>http://depts.dyc.edu/learningcenter/owl/comma_placement.htm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481C33-EA94-4EC4-87ED-7191C7E16B6A}"/>
              </a:ext>
            </a:extLst>
          </p:cNvPr>
          <p:cNvSpPr/>
          <p:nvPr/>
        </p:nvSpPr>
        <p:spPr>
          <a:xfrm>
            <a:off x="48485" y="1367059"/>
            <a:ext cx="115824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solidFill>
                  <a:srgbClr val="7030A0"/>
                </a:solidFill>
              </a:rPr>
              <a:t>RULE:  Place a comma after an introductory or transitional word.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u="sng" dirty="0"/>
              <a:t>Well</a:t>
            </a:r>
            <a:r>
              <a:rPr lang="en-US" sz="2400" b="1" dirty="0"/>
              <a:t>, it is necessary to write a lot of papers in college courses.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u="sng" dirty="0"/>
              <a:t>Therefore</a:t>
            </a:r>
            <a:r>
              <a:rPr lang="en-US" sz="2400" b="1" dirty="0"/>
              <a:t>, it is useful to know where to place the comma.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32CDEB-A8D7-46BE-86F2-D4170EB3BBF0}"/>
              </a:ext>
            </a:extLst>
          </p:cNvPr>
          <p:cNvSpPr/>
          <p:nvPr/>
        </p:nvSpPr>
        <p:spPr>
          <a:xfrm>
            <a:off x="48485" y="3470550"/>
            <a:ext cx="1191332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solidFill>
                  <a:srgbClr val="7030A0"/>
                </a:solidFill>
              </a:rPr>
              <a:t>RULE:  Place a comma after an introductory element—a clause or phrase that cannot exist as a sentence on its own</a:t>
            </a:r>
            <a:r>
              <a:rPr lang="en-US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b="1" u="sng" dirty="0"/>
              <a:t>Given that he was unprepared for the test</a:t>
            </a:r>
            <a:r>
              <a:rPr lang="en-US" sz="2600" b="1" dirty="0"/>
              <a:t>, he did not perform well on it.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b="1" u="sng" dirty="0"/>
              <a:t>At the end of the movie</a:t>
            </a:r>
            <a:r>
              <a:rPr lang="en-US" sz="2600" b="1" dirty="0"/>
              <a:t>, we realized who the murderer was.</a:t>
            </a:r>
            <a:endParaRPr lang="en-US" sz="26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05D471-CBBE-4108-98C9-D3C7617BA087}"/>
              </a:ext>
            </a:extLst>
          </p:cNvPr>
          <p:cNvSpPr/>
          <p:nvPr/>
        </p:nvSpPr>
        <p:spPr>
          <a:xfrm>
            <a:off x="3046412" y="468868"/>
            <a:ext cx="685800" cy="770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10407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250343F-3413-42FC-88BB-8E46EADA5F6E}"/>
              </a:ext>
            </a:extLst>
          </p:cNvPr>
          <p:cNvSpPr/>
          <p:nvPr/>
        </p:nvSpPr>
        <p:spPr>
          <a:xfrm>
            <a:off x="227012" y="609600"/>
            <a:ext cx="117348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030A0"/>
                </a:solidFill>
              </a:rPr>
              <a:t>RULE:  Place a comma before a coordinating conjunction in a compound sentence (in other words, if the coordinating conjunction—</a:t>
            </a:r>
            <a:r>
              <a:rPr lang="en-US" sz="2800" b="1" i="1" dirty="0">
                <a:solidFill>
                  <a:srgbClr val="7030A0"/>
                </a:solidFill>
              </a:rPr>
              <a:t>and, or, but, for, yet, nor, so</a:t>
            </a:r>
            <a:r>
              <a:rPr lang="en-US" sz="2800" b="1" dirty="0">
                <a:solidFill>
                  <a:srgbClr val="7030A0"/>
                </a:solidFill>
              </a:rPr>
              <a:t>—joins two full sentences, put the comma before the conjunction).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He was late arriving to class</a:t>
            </a:r>
            <a:r>
              <a:rPr lang="en-US" sz="3600" b="1" dirty="0">
                <a:solidFill>
                  <a:srgbClr val="00B0F0"/>
                </a:solidFill>
              </a:rPr>
              <a:t>, and </a:t>
            </a:r>
            <a:r>
              <a:rPr lang="en-US" sz="2800" b="1" dirty="0">
                <a:solidFill>
                  <a:srgbClr val="00B050"/>
                </a:solidFill>
              </a:rPr>
              <a:t>the other students had already begun the test.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She went to bed early</a:t>
            </a:r>
            <a:r>
              <a:rPr lang="en-US" sz="3600" b="1" dirty="0">
                <a:solidFill>
                  <a:srgbClr val="00B0F0"/>
                </a:solidFill>
              </a:rPr>
              <a:t>, so </a:t>
            </a:r>
            <a:r>
              <a:rPr lang="en-US" sz="2800" b="1" dirty="0">
                <a:solidFill>
                  <a:srgbClr val="00B050"/>
                </a:solidFill>
              </a:rPr>
              <a:t>she would not be tired the next day.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5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D1A1C88-0BFE-46A0-A15F-14FB6DBE7DEB}"/>
              </a:ext>
            </a:extLst>
          </p:cNvPr>
          <p:cNvSpPr/>
          <p:nvPr/>
        </p:nvSpPr>
        <p:spPr>
          <a:xfrm>
            <a:off x="22146" y="533400"/>
            <a:ext cx="11887200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</a:rPr>
              <a:t>RULE: Place a comma to set off an appositive, an explanatory phrase after a noun (it’s a noun phrase that adds extra description/ clarification).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/>
              <a:t>Mrs. Smith, </a:t>
            </a:r>
            <a:r>
              <a:rPr lang="en-US" sz="3200" b="1" dirty="0">
                <a:solidFill>
                  <a:srgbClr val="00B0F0"/>
                </a:solidFill>
              </a:rPr>
              <a:t>our next door neighbor</a:t>
            </a:r>
            <a:r>
              <a:rPr lang="en-US" sz="3200" b="1" dirty="0"/>
              <a:t>, walks her dog every day.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B0F0"/>
                </a:solidFill>
              </a:rPr>
              <a:t>The pharmacist at the drugstore</a:t>
            </a:r>
            <a:r>
              <a:rPr lang="en-US" sz="3200" b="1" dirty="0"/>
              <a:t>, Mr. Jones plays tennis each day.</a:t>
            </a:r>
            <a:endParaRPr lang="en-US" sz="3200" dirty="0"/>
          </a:p>
        </p:txBody>
      </p:sp>
      <p:sp>
        <p:nvSpPr>
          <p:cNvPr id="2" name="Curved Left Arrow 1"/>
          <p:cNvSpPr/>
          <p:nvPr/>
        </p:nvSpPr>
        <p:spPr>
          <a:xfrm rot="5400000">
            <a:off x="2991734" y="2095500"/>
            <a:ext cx="762000" cy="3429000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4" name="Curved Left Arrow 3"/>
          <p:cNvSpPr/>
          <p:nvPr/>
        </p:nvSpPr>
        <p:spPr>
          <a:xfrm rot="5400000" flipV="1">
            <a:off x="5020386" y="4105383"/>
            <a:ext cx="643181" cy="2609929"/>
          </a:xfrm>
          <a:prstGeom prst="curvedLeftArrow">
            <a:avLst>
              <a:gd name="adj1" fmla="val 25000"/>
              <a:gd name="adj2" fmla="val 50000"/>
              <a:gd name="adj3" fmla="val 3286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54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SEMI-COLON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00" t="6756" r="37200" b="6756"/>
          <a:stretch/>
        </p:blipFill>
        <p:spPr>
          <a:xfrm>
            <a:off x="7389812" y="3124200"/>
            <a:ext cx="74506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6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0812" y="457200"/>
            <a:ext cx="11658600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030A0"/>
                </a:solidFill>
              </a:rPr>
              <a:t>RULE:  Use commas to separate items in a series.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Before I can buy prom tickets, I need to save money, pay my obligations, and serve that last detention hour.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7030A0"/>
                </a:solidFill>
              </a:rPr>
              <a:t>RULE:  Use commas to offset dialogue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“Well,” she said approvingly, “I guess you will be the smartest one in class.”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“I wonder if that’s right,” wondered the scientist as he examined his experiment data.</a:t>
            </a:r>
            <a:endParaRPr lang="en-US" sz="2800" dirty="0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DF083A58-4184-4EA6-BBC8-27B4A8F7849B}"/>
              </a:ext>
            </a:extLst>
          </p:cNvPr>
          <p:cNvSpPr/>
          <p:nvPr/>
        </p:nvSpPr>
        <p:spPr>
          <a:xfrm>
            <a:off x="7618411" y="1905000"/>
            <a:ext cx="4419601" cy="1981200"/>
          </a:xfrm>
          <a:prstGeom prst="wedgeRoundRectCallout">
            <a:avLst>
              <a:gd name="adj1" fmla="val -89404"/>
              <a:gd name="adj2" fmla="val -27760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BCB742-C189-49B5-BABC-170CBEA6942A}"/>
              </a:ext>
            </a:extLst>
          </p:cNvPr>
          <p:cNvSpPr txBox="1"/>
          <p:nvPr/>
        </p:nvSpPr>
        <p:spPr>
          <a:xfrm>
            <a:off x="7614324" y="1833771"/>
            <a:ext cx="4419601" cy="2123658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200" b="1" dirty="0">
                <a:solidFill>
                  <a:srgbClr val="FFFF00"/>
                </a:solidFill>
              </a:rPr>
              <a:t>NOTE: Not everyone agrees about whether that comma should be there before “and” when commas link items in a series.  It’s called the Oxford comma, and I like it. Use it! </a:t>
            </a:r>
            <a:r>
              <a:rPr lang="en-US" sz="2200" b="1" dirty="0">
                <a:solidFill>
                  <a:srgbClr val="FFFF00"/>
                </a:solidFill>
                <a:sym typeface="Wingdings" panose="05000000000000000000" pitchFamily="2" charset="2"/>
              </a:rPr>
              <a:t></a:t>
            </a:r>
            <a:endParaRPr lang="en-US" sz="2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38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7823" y="1447800"/>
            <a:ext cx="11824932" cy="29546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Practice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: Go to the comma practice link on my teacher page (under the “writing and language section” tab).</a:t>
            </a:r>
          </a:p>
          <a:p>
            <a:pPr algn="ctr"/>
            <a:r>
              <a:rPr lang="en-US" sz="2400" u="sng" dirty="0">
                <a:solidFill>
                  <a:srgbClr val="0070C0"/>
                </a:solidFill>
                <a:hlinkClick r:id="rId2"/>
              </a:rPr>
              <a:t>http://www.bristol.ac.uk/arts/exercises/grammar/grammar_tutorial/page_45.htm</a:t>
            </a:r>
            <a:endParaRPr lang="en-US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614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1706" y="228600"/>
            <a:ext cx="4877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SEMI-COLONS  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28482" y="1151930"/>
            <a:ext cx="11806306" cy="1384995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7030A0"/>
                </a:solidFill>
              </a:rPr>
              <a:t>A semi-colon, the dot over a comma, separates two independent but related sentences.  It is a linking device.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7030A0"/>
                </a:solidFill>
              </a:rPr>
              <a:t>As we’ve learned, a semi-colon can fix a run-on.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895600"/>
            <a:ext cx="11806306" cy="2708434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INCORRECT</a:t>
            </a:r>
            <a:r>
              <a:rPr lang="en-US" sz="2800" b="1" dirty="0"/>
              <a:t>: Whooping cranes are an endangered species; and they are unlikely to survive if we continue to pollute</a:t>
            </a:r>
            <a:r>
              <a:rPr lang="en-US" dirty="0"/>
              <a:t>.</a:t>
            </a:r>
          </a:p>
          <a:p>
            <a:pPr lvl="1"/>
            <a:r>
              <a:rPr lang="en-US" sz="2400" b="1" dirty="0">
                <a:solidFill>
                  <a:srgbClr val="C00000"/>
                </a:solidFill>
              </a:rPr>
              <a:t>WHY is it INCORRECT?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“and” is a coordinating conjunction that serves to link the first sentence to the second.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Therefore, the semi-colon is redundant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618412" y="2819400"/>
            <a:ext cx="1905000" cy="8382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10" name="Oval 9"/>
          <p:cNvSpPr/>
          <p:nvPr/>
        </p:nvSpPr>
        <p:spPr>
          <a:xfrm>
            <a:off x="4506418" y="381000"/>
            <a:ext cx="825994" cy="770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61524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8600"/>
            <a:ext cx="114428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How can the semi-colon issue be fixed?</a:t>
            </a:r>
          </a:p>
        </p:txBody>
      </p:sp>
      <p:sp>
        <p:nvSpPr>
          <p:cNvPr id="4" name="Rectangle 3"/>
          <p:cNvSpPr/>
          <p:nvPr/>
        </p:nvSpPr>
        <p:spPr>
          <a:xfrm>
            <a:off x="150812" y="1151930"/>
            <a:ext cx="1203801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INCORRECT:</a:t>
            </a:r>
            <a:r>
              <a:rPr lang="en-US" sz="2800" b="1" dirty="0"/>
              <a:t> Whooping cranes are an endangered species; and they are unlikely to survive if we continue to pollute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Remove the “</a:t>
            </a:r>
            <a:r>
              <a:rPr lang="en-US" sz="2800" b="1" dirty="0" err="1">
                <a:solidFill>
                  <a:srgbClr val="0070C0"/>
                </a:solidFill>
              </a:rPr>
              <a:t>and”</a:t>
            </a:r>
            <a:r>
              <a:rPr lang="en-US" sz="2800" b="1" dirty="0" err="1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US" sz="2800" b="1" dirty="0" err="1">
                <a:solidFill>
                  <a:srgbClr val="0070C0"/>
                </a:solidFill>
              </a:rPr>
              <a:t>Whooping</a:t>
            </a:r>
            <a:r>
              <a:rPr lang="en-US" sz="2800" b="1" dirty="0">
                <a:solidFill>
                  <a:srgbClr val="0070C0"/>
                </a:solidFill>
              </a:rPr>
              <a:t> cranes are an endangered species; they are unlikely to survive if we continue to pollute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70C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Replace the semi-colon with a </a:t>
            </a:r>
            <a:r>
              <a:rPr lang="en-US" sz="2800" b="1" dirty="0" err="1">
                <a:solidFill>
                  <a:srgbClr val="0070C0"/>
                </a:solidFill>
              </a:rPr>
              <a:t>comma</a:t>
            </a:r>
            <a:r>
              <a:rPr lang="en-US" sz="2800" b="1" dirty="0" err="1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US" sz="2800" b="1" dirty="0" err="1">
                <a:solidFill>
                  <a:srgbClr val="0070C0"/>
                </a:solidFill>
              </a:rPr>
              <a:t>Whooping</a:t>
            </a:r>
            <a:r>
              <a:rPr lang="en-US" sz="2800" b="1" dirty="0">
                <a:solidFill>
                  <a:srgbClr val="0070C0"/>
                </a:solidFill>
              </a:rPr>
              <a:t> cranes are an endangered species, and they are unlikely to survive if we continue to pollute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9218612" y="2362200"/>
            <a:ext cx="2057400" cy="8382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6" name="Oval 5"/>
          <p:cNvSpPr/>
          <p:nvPr/>
        </p:nvSpPr>
        <p:spPr>
          <a:xfrm>
            <a:off x="455612" y="4114800"/>
            <a:ext cx="2209800" cy="6858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26231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37989" y="2819400"/>
            <a:ext cx="697639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Get worksheet </a:t>
            </a:r>
          </a:p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and go to Kahoot </a:t>
            </a:r>
          </a:p>
          <a:p>
            <a:pPr algn="ctr"/>
            <a:r>
              <a:rPr lang="en-US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for semi-colon practice!</a:t>
            </a:r>
          </a:p>
        </p:txBody>
      </p:sp>
    </p:spTree>
    <p:extLst>
      <p:ext uri="{BB962C8B-B14F-4D97-AF65-F5344CB8AC3E}">
        <p14:creationId xmlns:p14="http://schemas.microsoft.com/office/powerpoint/2010/main" val="190983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36EC4E4-3C51-45BF-840C-04F0015E56D7}"/>
              </a:ext>
            </a:extLst>
          </p:cNvPr>
          <p:cNvSpPr/>
          <p:nvPr/>
        </p:nvSpPr>
        <p:spPr>
          <a:xfrm>
            <a:off x="23603" y="304800"/>
            <a:ext cx="7913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Kahoot—correct sentences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A70DBB-A419-48E4-B018-B88FD92FF86F}"/>
              </a:ext>
            </a:extLst>
          </p:cNvPr>
          <p:cNvSpPr/>
          <p:nvPr/>
        </p:nvSpPr>
        <p:spPr>
          <a:xfrm>
            <a:off x="188912" y="1447800"/>
            <a:ext cx="11811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staff meeting has been postponed; therefore, I will be unable to get approval for my project</a:t>
            </a:r>
            <a:r>
              <a:rPr lang="en-US" sz="3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.-</a:t>
            </a:r>
            <a:r>
              <a:rPr lang="en-US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CORRECT</a:t>
            </a:r>
          </a:p>
          <a:p>
            <a:endParaRPr lang="en-US" sz="32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You should always be prepared when you go camping; supplies like </a:t>
            </a:r>
          </a:p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sunscreen, food, water, and flashlights are essential.-</a:t>
            </a:r>
            <a:r>
              <a:rPr lang="en-US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CORRECT</a:t>
            </a:r>
          </a:p>
          <a:p>
            <a:endParaRPr lang="en-US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47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C5E8127-2B47-4608-ACA5-4CF4CF248C55}"/>
              </a:ext>
            </a:extLst>
          </p:cNvPr>
          <p:cNvSpPr/>
          <p:nvPr/>
        </p:nvSpPr>
        <p:spPr>
          <a:xfrm>
            <a:off x="0" y="1031730"/>
            <a:ext cx="12188825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Farm prices, especially related to dairy and cattle, have been falling steadily; </a:t>
            </a:r>
          </a:p>
          <a:p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for the past two years.</a:t>
            </a:r>
          </a:p>
          <a:p>
            <a:pPr marL="465138" indent="-185738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past two years farm prices, especially related to dairy and cattle, have been falling steadily.</a:t>
            </a:r>
          </a:p>
          <a:p>
            <a:pPr marL="465138" indent="-185738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Farm prices have been falling steadily for the past two years; dairy and cattle products have been most affected.</a:t>
            </a:r>
          </a:p>
          <a:p>
            <a:pPr marL="465138" indent="-185738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Maria has taken karate for five years; but Lester has taken it for only one.</a:t>
            </a:r>
          </a:p>
          <a:p>
            <a:pPr marL="285750" indent="2254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Maria has taken karate for five years, but Lester has taken it for only one.</a:t>
            </a:r>
          </a:p>
          <a:p>
            <a:pPr marL="285750" indent="2254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Maria has taken karate for five years; Lester, however, has taken it for only </a:t>
            </a:r>
          </a:p>
          <a:p>
            <a:pPr marL="285750"/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one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6A4019-C5BE-4C88-9862-0C65BC057B81}"/>
              </a:ext>
            </a:extLst>
          </p:cNvPr>
          <p:cNvSpPr/>
          <p:nvPr/>
        </p:nvSpPr>
        <p:spPr>
          <a:xfrm>
            <a:off x="0" y="200733"/>
            <a:ext cx="729706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Kahoot-possible corrections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0BC245A-F9B1-4914-9D20-57DA28EFD552}"/>
              </a:ext>
            </a:extLst>
          </p:cNvPr>
          <p:cNvSpPr/>
          <p:nvPr/>
        </p:nvSpPr>
        <p:spPr>
          <a:xfrm>
            <a:off x="10742612" y="5791200"/>
            <a:ext cx="1066800" cy="45720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2" name="Oval 1"/>
          <p:cNvSpPr/>
          <p:nvPr/>
        </p:nvSpPr>
        <p:spPr>
          <a:xfrm>
            <a:off x="5865812" y="4495800"/>
            <a:ext cx="838200" cy="5334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6" name="Oval 5"/>
          <p:cNvSpPr/>
          <p:nvPr/>
        </p:nvSpPr>
        <p:spPr>
          <a:xfrm>
            <a:off x="5048436" y="4953000"/>
            <a:ext cx="3712976" cy="6096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41811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451CF5-37D0-4BE3-B7A1-A306ABC57A4A}"/>
              </a:ext>
            </a:extLst>
          </p:cNvPr>
          <p:cNvSpPr txBox="1"/>
          <p:nvPr/>
        </p:nvSpPr>
        <p:spPr>
          <a:xfrm>
            <a:off x="150812" y="782122"/>
            <a:ext cx="11658600" cy="5293757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Very few students signed up for the extra exam review session, </a:t>
            </a:r>
          </a:p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only the professor’s generosity kept it from being cancelled.</a:t>
            </a:r>
          </a:p>
          <a:p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1175" indent="-231775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Very few students signed up for the extra exam review </a:t>
            </a:r>
          </a:p>
          <a:p>
            <a:pPr marL="279400"/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session; only the professor’s generosity kept it from being </a:t>
            </a:r>
          </a:p>
          <a:p>
            <a:pPr marL="279400"/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cancelled.</a:t>
            </a:r>
          </a:p>
          <a:p>
            <a:pPr marL="511175" indent="-231775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11175" indent="-231775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Very few students signed up for the extra exam review </a:t>
            </a:r>
          </a:p>
          <a:p>
            <a:pPr marL="279400"/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session, but the professor’s generosity kept it from being   </a:t>
            </a:r>
          </a:p>
          <a:p>
            <a:pPr marL="279400"/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cancelled.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5CB07-EA21-4D67-8838-F5D0AF38ED43}"/>
              </a:ext>
            </a:extLst>
          </p:cNvPr>
          <p:cNvSpPr/>
          <p:nvPr/>
        </p:nvSpPr>
        <p:spPr>
          <a:xfrm>
            <a:off x="0" y="200733"/>
            <a:ext cx="729706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Kahoot-possible corrections</a:t>
            </a:r>
          </a:p>
        </p:txBody>
      </p:sp>
      <p:sp>
        <p:nvSpPr>
          <p:cNvPr id="5" name="Oval 4"/>
          <p:cNvSpPr/>
          <p:nvPr/>
        </p:nvSpPr>
        <p:spPr>
          <a:xfrm>
            <a:off x="912812" y="2743200"/>
            <a:ext cx="1676400" cy="680769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6" name="Oval 5"/>
          <p:cNvSpPr/>
          <p:nvPr/>
        </p:nvSpPr>
        <p:spPr>
          <a:xfrm>
            <a:off x="915706" y="4724400"/>
            <a:ext cx="2206906" cy="5334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60357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COLONS  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01" t="22775" r="35599" b="16492"/>
          <a:stretch/>
        </p:blipFill>
        <p:spPr>
          <a:xfrm>
            <a:off x="5180012" y="2514600"/>
            <a:ext cx="12192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3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ct planning overview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roject planning overview presentation.potx" id="{0D6D6775-FC9F-484B-A889-C0FCD86449E3}" vid="{CBE6795F-D548-4056-89FC-5BC618C494F3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project planning overview presentation</Template>
  <TotalTime>646</TotalTime>
  <Words>1348</Words>
  <Application>Microsoft Office PowerPoint</Application>
  <PresentationFormat>Custom</PresentationFormat>
  <Paragraphs>106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Project planning overview presentation</vt:lpstr>
      <vt:lpstr>Grammar #1 Continued</vt:lpstr>
      <vt:lpstr>SEMI-COLON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COLONS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 to teacher page and click on link to practice online!</vt:lpstr>
      <vt:lpstr>COMMAS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#2</dc:title>
  <dc:creator>Colleen Remar</dc:creator>
  <cp:lastModifiedBy>REMAR, COLLEEN</cp:lastModifiedBy>
  <cp:revision>36</cp:revision>
  <dcterms:created xsi:type="dcterms:W3CDTF">2018-05-07T00:26:30Z</dcterms:created>
  <dcterms:modified xsi:type="dcterms:W3CDTF">2018-10-02T13:28:01Z</dcterms:modified>
</cp:coreProperties>
</file>